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7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82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32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952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180000"/>
          </a:xfrm>
          <a:prstGeom prst="rect">
            <a:avLst/>
          </a:prstGeom>
          <a:solidFill>
            <a:srgbClr val="CD202C"/>
          </a:solidFill>
          <a:ln>
            <a:solidFill>
              <a:srgbClr val="CD20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755656"/>
            <a:ext cx="3168352" cy="273388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AAF-2F19-4F8E-86F0-32010C0617A3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5806-CD15-4AA8-BEC3-430868CDA8C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524000" y="3581400"/>
            <a:ext cx="9144000" cy="175260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200"/>
            </a:lvl1pPr>
            <a:lvl2pPr marL="0" indent="0" algn="ctr">
              <a:spcBef>
                <a:spcPts val="0"/>
              </a:spcBef>
              <a:buNone/>
              <a:defRPr sz="2000"/>
            </a:lvl2pPr>
            <a:lvl3pPr marL="0" indent="0" algn="ctr">
              <a:buNone/>
              <a:defRPr/>
            </a:lvl3pPr>
            <a:lvl4pPr marL="0" indent="0" algn="ctr">
              <a:buNone/>
              <a:defRPr/>
            </a:lvl4pPr>
            <a:lvl5pPr marL="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483" y="5461253"/>
            <a:ext cx="1039035" cy="10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180000"/>
          </a:xfrm>
          <a:prstGeom prst="rect">
            <a:avLst/>
          </a:prstGeom>
          <a:solidFill>
            <a:srgbClr val="CD202C"/>
          </a:solidFill>
          <a:ln>
            <a:solidFill>
              <a:srgbClr val="CD20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755656"/>
            <a:ext cx="3168352" cy="273388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AAF-2F19-4F8E-86F0-32010C0617A3}" type="datetimeFigureOut">
              <a:rPr lang="en-GB" smtClean="0">
                <a:solidFill>
                  <a:srgbClr val="012169"/>
                </a:solidFill>
              </a:rPr>
              <a:pPr/>
              <a:t>18/06/2020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1216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5806-CD15-4AA8-BEC3-430868CDA8C8}" type="slidenum">
              <a:rPr lang="en-GB" smtClean="0">
                <a:solidFill>
                  <a:srgbClr val="012169"/>
                </a:solidFill>
              </a:rPr>
              <a:pPr/>
              <a:t>‹#›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524000" y="3581400"/>
            <a:ext cx="9144000" cy="175260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200"/>
            </a:lvl1pPr>
            <a:lvl2pPr marL="0" indent="0" algn="ctr">
              <a:spcBef>
                <a:spcPts val="0"/>
              </a:spcBef>
              <a:buNone/>
              <a:defRPr sz="2000"/>
            </a:lvl2pPr>
            <a:lvl3pPr marL="0" indent="0" algn="ctr">
              <a:buNone/>
              <a:defRPr/>
            </a:lvl3pPr>
            <a:lvl4pPr marL="0" indent="0" algn="ctr">
              <a:buNone/>
              <a:defRPr/>
            </a:lvl4pPr>
            <a:lvl5pPr marL="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483" y="5461253"/>
            <a:ext cx="1039035" cy="10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9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AAF-2F19-4F8E-86F0-32010C0617A3}" type="datetimeFigureOut">
              <a:rPr lang="en-GB" smtClean="0">
                <a:solidFill>
                  <a:srgbClr val="012169"/>
                </a:solidFill>
              </a:rPr>
              <a:pPr/>
              <a:t>18/06/2020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1216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5806-CD15-4AA8-BEC3-430868CDA8C8}" type="slidenum">
              <a:rPr lang="en-GB" smtClean="0">
                <a:solidFill>
                  <a:srgbClr val="012169"/>
                </a:solidFill>
              </a:rPr>
              <a:pPr/>
              <a:t>‹#›</a:t>
            </a:fld>
            <a:endParaRPr lang="en-GB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3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825625"/>
            <a:ext cx="49784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AAF-2F19-4F8E-86F0-32010C0617A3}" type="datetimeFigureOut">
              <a:rPr lang="en-GB" smtClean="0">
                <a:solidFill>
                  <a:srgbClr val="012169"/>
                </a:solidFill>
              </a:rPr>
              <a:pPr/>
              <a:t>18/06/2020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1216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5806-CD15-4AA8-BEC3-430868CDA8C8}" type="slidenum">
              <a:rPr lang="en-GB" smtClean="0">
                <a:solidFill>
                  <a:srgbClr val="012169"/>
                </a:solidFill>
              </a:rPr>
              <a:pPr/>
              <a:t>‹#›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082800" y="1851026"/>
            <a:ext cx="3708400" cy="3101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1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886" y="1371601"/>
            <a:ext cx="9416565" cy="2328861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886" y="3810001"/>
            <a:ext cx="9416565" cy="227965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AAF-2F19-4F8E-86F0-32010C0617A3}" type="datetimeFigureOut">
              <a:rPr lang="en-GB" smtClean="0">
                <a:solidFill>
                  <a:srgbClr val="012169"/>
                </a:solidFill>
              </a:rPr>
              <a:pPr/>
              <a:t>18/06/2020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1216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5806-CD15-4AA8-BEC3-430868CDA8C8}" type="slidenum">
              <a:rPr lang="en-GB" smtClean="0">
                <a:solidFill>
                  <a:srgbClr val="012169"/>
                </a:solidFill>
              </a:rPr>
              <a:pPr/>
              <a:t>‹#›</a:t>
            </a:fld>
            <a:endParaRPr lang="en-GB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70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AAF-2F19-4F8E-86F0-32010C0617A3}" type="datetimeFigureOut">
              <a:rPr lang="en-GB" smtClean="0">
                <a:solidFill>
                  <a:srgbClr val="012169"/>
                </a:solidFill>
              </a:rPr>
              <a:pPr/>
              <a:t>18/06/2020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1216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5806-CD15-4AA8-BEC3-430868CDA8C8}" type="slidenum">
              <a:rPr lang="en-GB" smtClean="0">
                <a:solidFill>
                  <a:srgbClr val="012169"/>
                </a:solidFill>
              </a:rPr>
              <a:pPr/>
              <a:t>‹#›</a:t>
            </a:fld>
            <a:endParaRPr lang="en-GB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46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AAF-2F19-4F8E-86F0-32010C0617A3}" type="datetimeFigureOut">
              <a:rPr lang="en-GB" smtClean="0">
                <a:solidFill>
                  <a:srgbClr val="012169"/>
                </a:solidFill>
              </a:rPr>
              <a:pPr/>
              <a:t>18/06/2020</a:t>
            </a:fld>
            <a:endParaRPr lang="en-GB">
              <a:solidFill>
                <a:srgbClr val="01216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1216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5806-CD15-4AA8-BEC3-430868CDA8C8}" type="slidenum">
              <a:rPr lang="en-GB" smtClean="0">
                <a:solidFill>
                  <a:srgbClr val="012169"/>
                </a:solidFill>
              </a:rPr>
              <a:pPr/>
              <a:t>‹#›</a:t>
            </a:fld>
            <a:endParaRPr lang="en-GB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4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68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0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10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84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3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87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C40AB-6BE6-4F78-8596-50D7EAE2E6B8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EA477-91D3-4818-8350-337C848B1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509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935" y="484377"/>
            <a:ext cx="7966131" cy="588924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0887" y="365127"/>
            <a:ext cx="91435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887" y="1825625"/>
            <a:ext cx="91435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30885" y="6287563"/>
            <a:ext cx="2107715" cy="2807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28667AAF-2F19-4F8E-86F0-32010C0617A3}" type="datetimeFigureOut">
              <a:rPr lang="en-GB" smtClean="0">
                <a:solidFill>
                  <a:srgbClr val="012169"/>
                </a:solidFill>
              </a:rPr>
              <a:pPr/>
              <a:t>18/06/2020</a:t>
            </a:fld>
            <a:endParaRPr lang="en-GB" dirty="0">
              <a:solidFill>
                <a:srgbClr val="01216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87563"/>
            <a:ext cx="7035800" cy="2807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en-GB" dirty="0">
              <a:solidFill>
                <a:srgbClr val="01216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1" y="6287563"/>
            <a:ext cx="812799" cy="2807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C93D5806-CD15-4AA8-BEC3-430868CDA8C8}" type="slidenum">
              <a:rPr lang="en-GB" smtClean="0">
                <a:solidFill>
                  <a:srgbClr val="012169"/>
                </a:solidFill>
              </a:rPr>
              <a:pPr/>
              <a:t>‹#›</a:t>
            </a:fld>
            <a:endParaRPr lang="en-GB" dirty="0">
              <a:solidFill>
                <a:srgbClr val="012169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80000"/>
          </a:xfrm>
          <a:prstGeom prst="rect">
            <a:avLst/>
          </a:prstGeom>
          <a:solidFill>
            <a:srgbClr val="CD202C"/>
          </a:solidFill>
          <a:ln>
            <a:solidFill>
              <a:srgbClr val="CD20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5491334"/>
            <a:ext cx="1248139" cy="107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downloads" TargetMode="External"/><Relationship Id="rId2" Type="http://schemas.openxmlformats.org/officeDocument/2006/relationships/hyperlink" Target="https://teams.microsoft.com/start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Starting on ‘Microsoft Teams’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Maxine Newboult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June </a:t>
            </a:r>
            <a:r>
              <a:rPr lang="en-GB" dirty="0">
                <a:solidFill>
                  <a:schemeClr val="bg1"/>
                </a:solidFill>
              </a:rPr>
              <a:t>2020</a:t>
            </a:r>
          </a:p>
        </p:txBody>
      </p:sp>
      <p:pic>
        <p:nvPicPr>
          <p:cNvPr id="3" name="Picture 4" descr="Image result for microsoft team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898" y="3127901"/>
            <a:ext cx="1976339" cy="183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5920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56493" y="843577"/>
            <a:ext cx="2940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‘The Chat Room’</a:t>
            </a:r>
          </a:p>
        </p:txBody>
      </p:sp>
      <p:sp>
        <p:nvSpPr>
          <p:cNvPr id="2" name="Rectangle 1"/>
          <p:cNvSpPr/>
          <p:nvPr/>
        </p:nvSpPr>
        <p:spPr>
          <a:xfrm>
            <a:off x="1969477" y="2335237"/>
            <a:ext cx="88907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The teachers are looking forward to talking with you all in your new TEAM classes!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Remember to follow the online rules about communication – be kind and only write something that you would say to someone in person.</a:t>
            </a:r>
          </a:p>
        </p:txBody>
      </p:sp>
    </p:spTree>
    <p:extLst>
      <p:ext uri="{BB962C8B-B14F-4D97-AF65-F5344CB8AC3E}">
        <p14:creationId xmlns:p14="http://schemas.microsoft.com/office/powerpoint/2010/main" val="333366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087" y="2077881"/>
            <a:ext cx="96473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Microsoft Teams </a:t>
            </a:r>
            <a:r>
              <a:rPr lang="en-GB" dirty="0" smtClean="0"/>
              <a:t>is the program we are going to be using in school for online communication between teachers and pupils. </a:t>
            </a:r>
          </a:p>
          <a:p>
            <a:endParaRPr lang="en-GB" dirty="0"/>
          </a:p>
          <a:p>
            <a:r>
              <a:rPr lang="en-GB" dirty="0" smtClean="0"/>
              <a:t>You can access it in 3 ways:</a:t>
            </a:r>
          </a:p>
          <a:p>
            <a:pPr marL="342900" indent="-342900">
              <a:buAutoNum type="arabicParenR"/>
            </a:pPr>
            <a:r>
              <a:rPr lang="en-GB" dirty="0" smtClean="0"/>
              <a:t>Download the </a:t>
            </a:r>
            <a:r>
              <a:rPr lang="en-GB" i="1" dirty="0" smtClean="0"/>
              <a:t>Microsoft Teams </a:t>
            </a:r>
            <a:r>
              <a:rPr lang="en-GB" dirty="0" smtClean="0"/>
              <a:t>app to you phone</a:t>
            </a:r>
          </a:p>
          <a:p>
            <a:pPr marL="342900" indent="-342900">
              <a:buAutoNum type="arabicParenR"/>
            </a:pPr>
            <a:r>
              <a:rPr lang="en-GB" dirty="0" smtClean="0"/>
              <a:t>Log in through the website - </a:t>
            </a:r>
            <a:r>
              <a:rPr lang="en-GB" dirty="0" smtClean="0">
                <a:hlinkClick r:id="rId2"/>
              </a:rPr>
              <a:t>https://teams.microsoft.com/start</a:t>
            </a:r>
            <a:endParaRPr lang="en-GB" dirty="0" smtClean="0"/>
          </a:p>
          <a:p>
            <a:pPr marL="342900" indent="-342900">
              <a:buAutoNum type="arabicParenR"/>
            </a:pPr>
            <a:r>
              <a:rPr lang="en-GB" dirty="0" smtClean="0"/>
              <a:t>Download the program to your device/laptop - </a:t>
            </a:r>
            <a:r>
              <a:rPr lang="en-GB" dirty="0" smtClean="0">
                <a:hlinkClick r:id="rId3"/>
              </a:rPr>
              <a:t>https://teams.microsoft.com/downloads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You can pick one of the above, or use a combination.</a:t>
            </a:r>
          </a:p>
          <a:p>
            <a:endParaRPr lang="en-GB" dirty="0" smtClean="0"/>
          </a:p>
          <a:p>
            <a:r>
              <a:rPr lang="en-GB" dirty="0" smtClean="0"/>
              <a:t>Then use your pupil email and password to log in (these will be sent out to you separately).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5874" y="239315"/>
            <a:ext cx="1632865" cy="15138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2764" y="843577"/>
            <a:ext cx="27462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323725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4714" y="2012865"/>
            <a:ext cx="22482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Main navigation is via the tabs in this column and then tabs are above in each teams area.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784" y="2006825"/>
            <a:ext cx="8310297" cy="41368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68246" y="1806705"/>
            <a:ext cx="762000" cy="326806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312764" y="843577"/>
            <a:ext cx="3270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Opening up Teams</a:t>
            </a:r>
          </a:p>
        </p:txBody>
      </p:sp>
    </p:spTree>
    <p:extLst>
      <p:ext uri="{BB962C8B-B14F-4D97-AF65-F5344CB8AC3E}">
        <p14:creationId xmlns:p14="http://schemas.microsoft.com/office/powerpoint/2010/main" val="420837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2764" y="843577"/>
            <a:ext cx="2199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Class Teams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8256" y="2050862"/>
            <a:ext cx="28257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‘Teams’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shows you the groups that you are a part of.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You will not have this many teams on your screen. We have made teams for your class groups; you will only see your own class group.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939" y="1847902"/>
            <a:ext cx="7776021" cy="459510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320602" y="2547378"/>
            <a:ext cx="447858" cy="41945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2881812" y="2445376"/>
            <a:ext cx="1438790" cy="1020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04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2764" y="843577"/>
            <a:ext cx="5408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Access</a:t>
            </a:r>
            <a:r>
              <a:rPr kumimoji="0" lang="en-GB" sz="3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you class information</a:t>
            </a:r>
            <a:endParaRPr kumimoji="0" lang="en-GB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1014" y="1084991"/>
            <a:ext cx="33702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Clicking on your teacher name and </a:t>
            </a:r>
            <a:r>
              <a:rPr lang="en-GB" b="1" dirty="0" smtClean="0"/>
              <a:t>‘Team’ </a:t>
            </a:r>
            <a:r>
              <a:rPr lang="en-GB" dirty="0" smtClean="0"/>
              <a:t>will take you to your class page. It will look similar to this page.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The </a:t>
            </a:r>
            <a:r>
              <a:rPr lang="en-GB" b="1" dirty="0" smtClean="0"/>
              <a:t>‘General’ </a:t>
            </a:r>
            <a:r>
              <a:rPr lang="en-GB" dirty="0" smtClean="0"/>
              <a:t>section is where we can tell your class about general news and let pupils know what work needs to be sent in.</a:t>
            </a:r>
          </a:p>
          <a:p>
            <a:pPr algn="ctr"/>
            <a:r>
              <a:rPr lang="en-GB" dirty="0" smtClean="0"/>
              <a:t>You are all able to write any questions or queries about your work and other pupils will be able to see and reply to your comments.</a:t>
            </a:r>
          </a:p>
          <a:p>
            <a:pPr algn="ctr"/>
            <a:r>
              <a:rPr lang="en-GB" dirty="0" smtClean="0"/>
              <a:t>This discussion will help you, just like a talking partner in class!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939" y="1847902"/>
            <a:ext cx="7596464" cy="488628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685636" y="3249627"/>
            <a:ext cx="587829" cy="24819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3581231" y="2672862"/>
            <a:ext cx="1104405" cy="56381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78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2764" y="843577"/>
            <a:ext cx="4193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How to write a message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691" y="2043418"/>
            <a:ext cx="27277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When you see a comment has been sent and you want to reply, simply click on reply and then write your response to this question or comment.</a:t>
            </a:r>
            <a:endParaRPr lang="en-GB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150" y="1847902"/>
            <a:ext cx="8164359" cy="450517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059582" y="3920877"/>
            <a:ext cx="752830" cy="15967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059582" y="5934447"/>
            <a:ext cx="2529496" cy="22204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871470" y="3986877"/>
            <a:ext cx="3118423" cy="2767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048835" y="3530243"/>
            <a:ext cx="4787695" cy="59929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>
            <a:endCxn id="12" idx="1"/>
          </p:cNvCxnSpPr>
          <p:nvPr/>
        </p:nvCxnSpPr>
        <p:spPr>
          <a:xfrm flipV="1">
            <a:off x="5489966" y="6045470"/>
            <a:ext cx="569616" cy="307604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05017" y="6341198"/>
            <a:ext cx="10376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To talk about something new, write here</a:t>
            </a:r>
            <a:r>
              <a:rPr lang="en-GB" dirty="0" smtClean="0"/>
              <a:t>. You can include @name if the response is for someone directly.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2764" y="843577"/>
            <a:ext cx="2313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Notifications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850" y="1556807"/>
            <a:ext cx="28030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‘Activity’ </a:t>
            </a:r>
            <a:r>
              <a:rPr lang="en-GB" sz="2000" dirty="0" smtClean="0"/>
              <a:t>shows you that you have something new to respond to or read.</a:t>
            </a:r>
          </a:p>
          <a:p>
            <a:pPr algn="r"/>
            <a:endParaRPr lang="en-GB" sz="2000" dirty="0"/>
          </a:p>
          <a:p>
            <a:pPr algn="r"/>
            <a:r>
              <a:rPr lang="en-GB" sz="2000" dirty="0" smtClean="0"/>
              <a:t>This number shows you if you have any assignments or someone has mentioned you in a comment. (by using @</a:t>
            </a:r>
            <a:r>
              <a:rPr lang="en-GB" sz="2000" dirty="0" err="1" smtClean="0"/>
              <a:t>yourname</a:t>
            </a:r>
            <a:r>
              <a:rPr lang="en-GB" sz="2000" dirty="0" smtClean="0"/>
              <a:t>).</a:t>
            </a:r>
          </a:p>
          <a:p>
            <a:pPr algn="r"/>
            <a:endParaRPr lang="en-GB" dirty="0"/>
          </a:p>
          <a:p>
            <a:pPr algn="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072" y="1788109"/>
            <a:ext cx="7774939" cy="488025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998944" y="1688123"/>
            <a:ext cx="474582" cy="50493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126922" y="3313931"/>
            <a:ext cx="2851847" cy="24207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922" y="1788109"/>
            <a:ext cx="946150" cy="24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49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2764" y="843577"/>
            <a:ext cx="2294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Assignments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850" y="1556807"/>
            <a:ext cx="280307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At the top there are new tabs for you to use.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 smtClean="0"/>
              <a:t> Your </a:t>
            </a:r>
            <a:r>
              <a:rPr lang="en-GB" sz="2000" b="1" dirty="0" smtClean="0"/>
              <a:t>‘Assignments’ </a:t>
            </a:r>
            <a:r>
              <a:rPr lang="en-GB" sz="2000" dirty="0" smtClean="0"/>
              <a:t>can be found here and they will also show you the date that your work is due into the class teacher.</a:t>
            </a:r>
          </a:p>
          <a:p>
            <a:pPr algn="ctr"/>
            <a:r>
              <a:rPr lang="en-GB" sz="2000" dirty="0" smtClean="0"/>
              <a:t>Have a look and explore each of the tabs to familiarise yourself.</a:t>
            </a:r>
          </a:p>
          <a:p>
            <a:pPr algn="ctr"/>
            <a:endParaRPr lang="en-GB" sz="2000" dirty="0"/>
          </a:p>
          <a:p>
            <a:pPr algn="r"/>
            <a:endParaRPr lang="en-GB" dirty="0"/>
          </a:p>
          <a:p>
            <a:pPr algn="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072" y="1788109"/>
            <a:ext cx="7774939" cy="488025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985291" y="1788109"/>
            <a:ext cx="2482266" cy="50493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126922" y="2207659"/>
            <a:ext cx="5099502" cy="47838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250694" flipV="1">
            <a:off x="3246376" y="1554529"/>
            <a:ext cx="3695909" cy="94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4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39" y="322080"/>
            <a:ext cx="1645830" cy="15258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56493" y="843577"/>
            <a:ext cx="2940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‘The Chat Room’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677" y="843577"/>
            <a:ext cx="3657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‘The Chat Room’ </a:t>
            </a:r>
            <a:r>
              <a:rPr lang="en-GB" dirty="0" smtClean="0"/>
              <a:t>is your casual group chat space.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You can use this area like a virtual playground. You can talk about anything you like within your class group, whether it is school related or not but remember to be respectful in your discussions.</a:t>
            </a:r>
          </a:p>
          <a:p>
            <a:pPr algn="ctr"/>
            <a:r>
              <a:rPr lang="en-GB" dirty="0" smtClean="0"/>
              <a:t>Add anything here you think the others might like to hear about.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Your teacher will be monitoring this area so do not write anything you would not say to your teacher or other pupils within the classroom.</a:t>
            </a:r>
          </a:p>
          <a:p>
            <a:pPr algn="ctr"/>
            <a:endParaRPr lang="en-GB" dirty="0"/>
          </a:p>
          <a:p>
            <a:pPr algn="r"/>
            <a:endParaRPr lang="en-GB" sz="2000" dirty="0"/>
          </a:p>
          <a:p>
            <a:pPr algn="r"/>
            <a:r>
              <a:rPr lang="en-GB" sz="1600" dirty="0" smtClean="0"/>
              <a:t> </a:t>
            </a:r>
            <a:endParaRPr lang="en-GB" sz="1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7495" y="1979172"/>
            <a:ext cx="8035976" cy="487882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330192" y="3584657"/>
            <a:ext cx="1227718" cy="20890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>
            <a:endCxn id="12" idx="1"/>
          </p:cNvCxnSpPr>
          <p:nvPr/>
        </p:nvCxnSpPr>
        <p:spPr>
          <a:xfrm>
            <a:off x="3798277" y="1411431"/>
            <a:ext cx="531915" cy="22776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17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1_Office Theme">
  <a:themeElements>
    <a:clrScheme name="Custom 702">
      <a:dk1>
        <a:sysClr val="windowText" lastClr="000000"/>
      </a:dk1>
      <a:lt1>
        <a:sysClr val="window" lastClr="FFFFFF"/>
      </a:lt1>
      <a:dk2>
        <a:srgbClr val="012169"/>
      </a:dk2>
      <a:lt2>
        <a:srgbClr val="E7E6E6"/>
      </a:lt2>
      <a:accent1>
        <a:srgbClr val="9D7C2F"/>
      </a:accent1>
      <a:accent2>
        <a:srgbClr val="5268C2"/>
      </a:accent2>
      <a:accent3>
        <a:srgbClr val="0057B8"/>
      </a:accent3>
      <a:accent4>
        <a:srgbClr val="87674F"/>
      </a:accent4>
      <a:accent5>
        <a:srgbClr val="7D55C7"/>
      </a:accent5>
      <a:accent6>
        <a:srgbClr val="A6192E"/>
      </a:accent6>
      <a:hlink>
        <a:srgbClr val="0563C1"/>
      </a:hlink>
      <a:folHlink>
        <a:srgbClr val="954F72"/>
      </a:folHlink>
    </a:clrScheme>
    <a:fontScheme name="Custom 19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skin Presentation Template.potx" id="{4CB9D5D2-16E4-4DF5-822E-05CF979C490B}" vid="{165CE769-43BE-4B17-9945-35EB8DABBB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556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on ‘Microsoft Teams’</dc:title>
  <dc:creator>Ruth Watkin</dc:creator>
  <cp:lastModifiedBy>Fiona Kent</cp:lastModifiedBy>
  <cp:revision>32</cp:revision>
  <dcterms:created xsi:type="dcterms:W3CDTF">2020-03-19T12:21:30Z</dcterms:created>
  <dcterms:modified xsi:type="dcterms:W3CDTF">2020-06-18T11:13:35Z</dcterms:modified>
</cp:coreProperties>
</file>